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71" r:id="rId2"/>
    <p:sldId id="346" r:id="rId3"/>
    <p:sldId id="359" r:id="rId4"/>
    <p:sldId id="361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2" r:id="rId13"/>
    <p:sldId id="373" r:id="rId14"/>
    <p:sldId id="374" r:id="rId15"/>
    <p:sldId id="375" r:id="rId16"/>
    <p:sldId id="376" r:id="rId17"/>
    <p:sldId id="377" r:id="rId18"/>
    <p:sldId id="378" r:id="rId19"/>
    <p:sldId id="379" r:id="rId20"/>
    <p:sldId id="37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05"/>
    <a:srgbClr val="00600B"/>
    <a:srgbClr val="003A07"/>
    <a:srgbClr val="00FF99"/>
    <a:srgbClr val="009900"/>
    <a:srgbClr val="00B415"/>
    <a:srgbClr val="00B0F0"/>
    <a:srgbClr val="0091EA"/>
    <a:srgbClr val="FF00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>
        <p:scale>
          <a:sx n="66" d="100"/>
          <a:sy n="66" d="100"/>
        </p:scale>
        <p:origin x="-15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" y="4191000"/>
            <a:ext cx="6324600" cy="704850"/>
          </a:xfrm>
          <a:effectLst>
            <a:outerShdw blurRad="50800" dist="38100" dir="2700000" algn="tl" rotWithShape="0">
              <a:schemeClr val="bg2">
                <a:lumMod val="10000"/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algn="l">
              <a:defRPr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28600"/>
            <a:ext cx="7239000" cy="6019800"/>
          </a:xfrm>
          <a:effectLst>
            <a:outerShdw blurRad="50800" dist="38100" dir="2700000" algn="tl" rotWithShape="0">
              <a:schemeClr val="bg2">
                <a:lumMod val="10000"/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dirty="0">
                <a:solidFill>
                  <a:srgbClr val="003A07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«Алексеевский детский сад №6 «Пчелка» Алексеевского муниципального района Республики </a:t>
            </a:r>
            <a:r>
              <a:rPr lang="ru-RU" sz="1800" b="1" dirty="0" smtClean="0">
                <a:solidFill>
                  <a:srgbClr val="003A07"/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  <a:endParaRPr lang="ru-RU" sz="18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tt-RU" sz="3600" b="1" dirty="0" smtClean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tt-RU" sz="36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3600" b="1" dirty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Детское экспериментирование- инновация в экологическом образовании дошкольников” </a:t>
            </a:r>
            <a:endParaRPr lang="tt-RU" sz="3600" b="1" dirty="0" smtClean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tt-RU" sz="36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t-RU" sz="3600" b="1" dirty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из опыта </a:t>
            </a:r>
            <a:r>
              <a:rPr lang="tt-RU" sz="36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работы)</a:t>
            </a:r>
          </a:p>
          <a:p>
            <a:pPr>
              <a:defRPr/>
            </a:pPr>
            <a:endParaRPr lang="tt-RU" sz="3600" b="1" dirty="0" smtClean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tt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заведующий Тарасова Надежда Александровна</a:t>
            </a:r>
          </a:p>
          <a:p>
            <a:pPr>
              <a:defRPr/>
            </a:pPr>
            <a:r>
              <a:rPr lang="tt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23 августа 2017 года</a:t>
            </a:r>
            <a:endParaRPr lang="ru-RU" sz="2000" b="1" dirty="0" smtClean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2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0"/>
            <a:ext cx="8610599" cy="8382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рябиновая аллея </a:t>
            </a:r>
          </a:p>
          <a:p>
            <a:pPr algn="ctr" latinLnBrk="1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октябрь 2016 года, посажено 60 саженцев, участвовали 80 человек)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1447800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3915229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350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еловая аллея-акция «Посади и сохрани дерево»</a:t>
            </a:r>
          </a:p>
          <a:p>
            <a:pPr algn="ctr" latinLnBrk="1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(май 2017 года, посажено 80 саженцев, участвовали 70 человек )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24400" y="1609539"/>
            <a:ext cx="4038600" cy="22766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6" y="1600200"/>
            <a:ext cx="3251201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6" name="Picture 2" descr="D:\2016-2017 учебный год\На сайт\СОГЛАСОВАНО\Акция Посади и сохрани дерево\20170429_101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4114800"/>
            <a:ext cx="4076700" cy="2378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7" name="Picture 3" descr="D:\2016-2017 учебный год\На сайт\СОГЛАСОВАНО\Акция Посади и сохрани дерево\20170429_1003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4846" y="4430728"/>
            <a:ext cx="2610760" cy="1514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8" name="Picture 4" descr="D:\2016-2017 учебный год\На сайт\СОГЛАСОВАНО\Акция Посади и сохрани дерево\20170429_1005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96883" y="4457486"/>
            <a:ext cx="2610759" cy="14609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6161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«Поляна сказок»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47800"/>
            <a:ext cx="4762499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733800"/>
            <a:ext cx="4762499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483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«Подводное царство»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692" y="1570037"/>
            <a:ext cx="3017308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3" descr="D:\2016-2017 учебный год\На сайт\СОГЛАСОВАНО\Заббарова Г.Г\Заббарова Г.Г. 02.08.2017\DSC_19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33599"/>
            <a:ext cx="3657600" cy="3628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4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«Подводное царство»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027703"/>
            <a:ext cx="4038600" cy="32968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85459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953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«Террариум»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86299" y="1447800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47800"/>
            <a:ext cx="6858000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780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«Бабушкино подворье»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99" y="1462314"/>
            <a:ext cx="4038600" cy="1778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70" y="2564431"/>
            <a:ext cx="4038600" cy="26435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0" name="Picture 2" descr="E:\ФОТО проекта\20170815_1428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299" y="3457574"/>
            <a:ext cx="4076701" cy="2714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93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«Царство грибов»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469571"/>
            <a:ext cx="4038600" cy="21670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46" y="1469571"/>
            <a:ext cx="320465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4" name="Picture 2" descr="E:\ФОТО проекта\20170815_142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5398" y="3868057"/>
            <a:ext cx="4038596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1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«Царство пчел»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00200"/>
            <a:ext cx="70866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08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«Мир муравьев»</a:t>
            </a:r>
            <a:endParaRPr kumimoji="1" lang="en-US" altLang="ko-KR" sz="20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38300"/>
            <a:ext cx="5867399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0640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" y="4191000"/>
            <a:ext cx="6324600" cy="704850"/>
          </a:xfrm>
          <a:effectLst>
            <a:outerShdw blurRad="50800" dist="38100" dir="2700000" algn="tl" rotWithShape="0">
              <a:schemeClr val="bg2">
                <a:lumMod val="10000"/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algn="l">
              <a:defRPr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371600"/>
            <a:ext cx="3124200" cy="4114800"/>
          </a:xfrm>
          <a:effectLst>
            <a:outerShdw blurRad="50800" dist="38100" dir="2700000" algn="tl" rotWithShape="0">
              <a:schemeClr val="bg2">
                <a:lumMod val="10000"/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A07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«Алексеевский детский сад №6 «Пчелка» Алексеевского муниципального района Республики </a:t>
            </a:r>
            <a:r>
              <a:rPr lang="ru-RU" sz="2000" b="1" dirty="0" smtClean="0">
                <a:solidFill>
                  <a:srgbClr val="003A07"/>
                </a:solidFill>
                <a:latin typeface="Times New Roman" pitchFamily="18" charset="0"/>
                <a:cs typeface="Times New Roman" pitchFamily="18" charset="0"/>
              </a:rPr>
              <a:t>Татарстан-</a:t>
            </a:r>
          </a:p>
          <a:p>
            <a:pPr>
              <a:defRPr/>
            </a:pPr>
            <a:r>
              <a:rPr lang="ru-RU" sz="2000" dirty="0">
                <a:solidFill>
                  <a:srgbClr val="00FF99"/>
                </a:solidFill>
                <a:latin typeface="Times New Roman" pitchFamily="18" charset="0"/>
                <a:cs typeface="Times New Roman" pitchFamily="18" charset="0"/>
              </a:rPr>
              <a:t>«Территория свободного экологического </a:t>
            </a:r>
            <a:r>
              <a:rPr lang="ru-RU" sz="2000" dirty="0" smtClean="0">
                <a:solidFill>
                  <a:srgbClr val="00FF99"/>
                </a:solidFill>
                <a:latin typeface="Times New Roman" pitchFamily="18" charset="0"/>
                <a:cs typeface="Times New Roman" pitchFamily="18" charset="0"/>
              </a:rPr>
              <a:t>творчества»</a:t>
            </a:r>
            <a:endParaRPr lang="en-US" sz="2000" b="1" dirty="0">
              <a:solidFill>
                <a:srgbClr val="00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676400"/>
            <a:ext cx="6324600" cy="44196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6000" b="1" dirty="0" err="1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булдырабыз</a:t>
            </a:r>
            <a:r>
              <a:rPr lang="ru-RU" sz="6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6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3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r>
              <a:rPr lang="ru-RU" sz="16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Сами дети любят искать, сами находить. В этом их  сила. Они всегда чувствуют себя </a:t>
            </a:r>
            <a:r>
              <a:rPr lang="ru-RU" sz="2000" b="1" dirty="0" err="1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колумбами</a:t>
            </a:r>
            <a:r>
              <a:rPr lang="ru-RU" sz="2000" b="1" dirty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, не устают удивляться многочисленным чудесам живой жизни. Может быть, самое трудное- научить их понимать других людей, не всегда похожих на тебя, познавать глубину каждого. Мы часто перегружаем детей книгами, впечатлениями, не помогаем им отбирать то главное, что ведет их в глубину знаний, в глубину своих мыслей и творчества. Детям, как растениям, нужно больше свободы, возможности познать себя». </a:t>
            </a:r>
            <a:endParaRPr lang="ru-RU" sz="1600" b="1" dirty="0" smtClean="0">
              <a:solidFill>
                <a:srgbClr val="002E05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  <a:p>
            <a:pPr algn="r">
              <a:lnSpc>
                <a:spcPct val="160000"/>
              </a:lnSpc>
            </a:pPr>
            <a:r>
              <a:rPr lang="ru-RU" sz="1600" b="1" dirty="0">
                <a:solidFill>
                  <a:srgbClr val="002E05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E05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                  </a:t>
            </a:r>
            <a:r>
              <a:rPr lang="ru-RU" sz="1800" b="1" dirty="0" err="1" smtClean="0">
                <a:solidFill>
                  <a:srgbClr val="002E05"/>
                </a:solidFill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А.Энштейн</a:t>
            </a:r>
            <a:endParaRPr lang="en-US" sz="1800" b="1" dirty="0" smtClean="0">
              <a:solidFill>
                <a:srgbClr val="002E05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1" y="457200"/>
            <a:ext cx="8382000" cy="5334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«Территория свободного экологического творчества»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endParaRPr kumimoji="1" lang="en-US" altLang="ko-KR" sz="3500" dirty="0">
              <a:solidFill>
                <a:schemeClr val="bg2"/>
              </a:solidFill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1" y="457200"/>
            <a:ext cx="8382000" cy="5334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минисельхозполе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endParaRPr kumimoji="1" lang="en-US" altLang="ko-KR" sz="3500" dirty="0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2954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8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Урожай 2016</a:t>
            </a:r>
            <a:br>
              <a:rPr lang="ru-RU" sz="28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(             (600 кг. </a:t>
            </a:r>
            <a:r>
              <a:rPr lang="ru-RU" sz="2800" b="1" dirty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ыквы)</a:t>
            </a:r>
            <a:endParaRPr lang="ru-RU" sz="28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1650774"/>
            <a:ext cx="33528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856" y="4295321"/>
            <a:ext cx="3432630" cy="1857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352800"/>
            <a:ext cx="3733800" cy="2800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261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1" y="457200"/>
            <a:ext cx="8382000" cy="5334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минисельхозполе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endParaRPr kumimoji="1" lang="en-US" altLang="ko-KR" sz="3500" dirty="0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286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Э</a:t>
            </a:r>
            <a: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кспериментальные </a:t>
            </a:r>
            <a: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посадки 2017 года:</a:t>
            </a:r>
            <a:b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суданская трава, кукуруза, ячмень, овес, горох, пшеница,</a:t>
            </a:r>
            <a:b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люцерна, гречиха, подсолнечник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58" y="1614488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D:\2016-2017 учебный год\Конкурсы, фестивали\Проект экологический\ФОТО проекта\20 июля\20170717_085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187713"/>
            <a:ext cx="4190999" cy="2357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2016-2017 учебный год\На сайт\СОГЛАСОВАНО\Банницина С.Л\Банницина С.Л. 13.07.2017\image-2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7601"/>
            <a:ext cx="2920627" cy="2887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9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цветов</a:t>
            </a:r>
            <a:endParaRPr kumimoji="1" lang="en-US" altLang="ko-KR" sz="35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785" y="1614488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86" y="4267200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8" name="Picture 2" descr="D:\2016-2017 учебный год\На сайт\СОГЛАСОВАНО\Олюшкина ВИ 19.07.2017\P_20170718_100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2740138" cy="4871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3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86" y="1600200"/>
            <a:ext cx="4038600" cy="3319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экомастерская</a:t>
            </a:r>
            <a:endParaRPr kumimoji="1" lang="en-US" altLang="ko-KR" sz="35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70" y="3904343"/>
            <a:ext cx="4038600" cy="26041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4" name="Picture 2" descr="D:\ФОТОГРАФИИ\ОГОРОД\20150928_1239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2683623" cy="2035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5" name="Picture 3" descr="D:\ФОТОГРАФИИ\ОГОРОД\20150928_1242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943" y="4746155"/>
            <a:ext cx="1942123" cy="1676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8743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экомастерская</a:t>
            </a:r>
            <a:endParaRPr kumimoji="1" lang="en-US" altLang="ko-KR" sz="35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447800"/>
            <a:ext cx="4038600" cy="3234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886200"/>
            <a:ext cx="4038600" cy="27228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8" name="Picture 2" descr="D:\ФОТОГРАФИИ\ОГОРОД\20150928_123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2182259" cy="2081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099" name="Picture 3" descr="D:\ФОТОГРАФИИ\ОГОРОД\20150928_1242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029200"/>
            <a:ext cx="2622247" cy="1475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1612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295399" y="1447800"/>
            <a:ext cx="7467601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rgbClr val="003A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381000" y="152400"/>
            <a:ext cx="8610599" cy="6858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latinLnBrk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 свободного экологического творчества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»-</a:t>
            </a:r>
          </a:p>
          <a:p>
            <a:pPr algn="ctr" latinLnBrk="1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чистюля</a:t>
            </a:r>
            <a:endParaRPr kumimoji="1" lang="en-US" altLang="ko-KR" sz="3500" b="1" dirty="0">
              <a:solidFill>
                <a:schemeClr val="bg1"/>
              </a:solidFill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1295400"/>
            <a:ext cx="3505201" cy="297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E05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solidFill>
                <a:srgbClr val="00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99" y="1589088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56" y="4092802"/>
            <a:ext cx="4038600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2" name="Picture 2" descr="D:\ФОТОГРАФИИ\Субботник 10-15 апреля 2017 года\IMG-20170411-WA0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1" y="3200400"/>
            <a:ext cx="3393118" cy="1908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113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62626"/>
      </a:dk1>
      <a:lt1>
        <a:srgbClr val="FFFFFF"/>
      </a:lt1>
      <a:dk2>
        <a:srgbClr val="1F497D"/>
      </a:dk2>
      <a:lt2>
        <a:srgbClr val="EEECE1"/>
      </a:lt2>
      <a:accent1>
        <a:srgbClr val="00B0F0"/>
      </a:accent1>
      <a:accent2>
        <a:srgbClr val="0040C0"/>
      </a:accent2>
      <a:accent3>
        <a:srgbClr val="187A08"/>
      </a:accent3>
      <a:accent4>
        <a:srgbClr val="E1AC85"/>
      </a:accent4>
      <a:accent5>
        <a:srgbClr val="7FA5F0"/>
      </a:accent5>
      <a:accent6>
        <a:srgbClr val="E1AC8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368</Words>
  <Application>Microsoft Office PowerPoint</Application>
  <PresentationFormat>Экран (4:3)</PresentationFormat>
  <Paragraphs>83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1_Office Theme</vt:lpstr>
      <vt:lpstr>  </vt:lpstr>
      <vt:lpstr>  </vt:lpstr>
      <vt:lpstr>Презентация PowerPoint</vt:lpstr>
      <vt:lpstr>                   Урожай 2016 (             (600 кг. тыквы)</vt:lpstr>
      <vt:lpstr>     Экспериментальные посадки 2017 года: суданская трава, кукуруза, ячмень, овес, горох, пшеница,  люцерна, гречиха, подсолнечник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               </vt:lpstr>
      <vt:lpstr>Без булдырабыз!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Надежда</cp:lastModifiedBy>
  <cp:revision>283</cp:revision>
  <dcterms:created xsi:type="dcterms:W3CDTF">2012-04-26T17:06:14Z</dcterms:created>
  <dcterms:modified xsi:type="dcterms:W3CDTF">2017-08-22T12:08:29Z</dcterms:modified>
</cp:coreProperties>
</file>